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tags/tag11.xml" ContentType="application/vnd.openxmlformats-officedocument.presentationml.tags+xml"/>
  <Override PartName="/ppt/notesSlides/notesSlide11.xml" ContentType="application/vnd.openxmlformats-officedocument.presentationml.notesSlide+xml"/>
  <Override PartName="/ppt/tags/tag12.xml" ContentType="application/vnd.openxmlformats-officedocument.presentationml.tags+xml"/>
  <Override PartName="/ppt/notesSlides/notesSlide12.xml" ContentType="application/vnd.openxmlformats-officedocument.presentationml.notesSlide+xml"/>
  <Override PartName="/ppt/tags/tag13.xml" ContentType="application/vnd.openxmlformats-officedocument.presentationml.tags+xml"/>
  <Override PartName="/ppt/notesSlides/notesSlide13.xml" ContentType="application/vnd.openxmlformats-officedocument.presentationml.notesSlide+xml"/>
  <Override PartName="/ppt/tags/tag14.xml" ContentType="application/vnd.openxmlformats-officedocument.presentationml.tags+xml"/>
  <Override PartName="/ppt/notesSlides/notesSlide14.xml" ContentType="application/vnd.openxmlformats-officedocument.presentationml.notesSlide+xml"/>
  <Override PartName="/ppt/tags/tag15.xml" ContentType="application/vnd.openxmlformats-officedocument.presentationml.tags+xml"/>
  <Override PartName="/ppt/notesSlides/notesSlide15.xml" ContentType="application/vnd.openxmlformats-officedocument.presentationml.notesSlide+xml"/>
  <Override PartName="/ppt/tags/tag16.xml" ContentType="application/vnd.openxmlformats-officedocument.presentationml.tags+xml"/>
  <Override PartName="/ppt/notesSlides/notesSlide16.xml" ContentType="application/vnd.openxmlformats-officedocument.presentationml.notesSlide+xml"/>
  <Override PartName="/ppt/tags/tag17.xml" ContentType="application/vnd.openxmlformats-officedocument.presentationml.tags+xml"/>
  <Override PartName="/ppt/notesSlides/notesSlide17.xml" ContentType="application/vnd.openxmlformats-officedocument.presentationml.notesSlide+xml"/>
  <Override PartName="/ppt/tags/tag18.xml" ContentType="application/vnd.openxmlformats-officedocument.presentationml.tags+xml"/>
  <Override PartName="/ppt/notesSlides/notesSlide18.xml" ContentType="application/vnd.openxmlformats-officedocument.presentationml.notesSlide+xml"/>
  <Override PartName="/ppt/tags/tag19.xml" ContentType="application/vnd.openxmlformats-officedocument.presentationml.tags+xml"/>
  <Override PartName="/ppt/notesSlides/notesSlide19.xml" ContentType="application/vnd.openxmlformats-officedocument.presentationml.notesSlide+xml"/>
  <Override PartName="/ppt/tags/tag20.xml" ContentType="application/vnd.openxmlformats-officedocument.presentationml.tag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handoutMasterIdLst>
    <p:handoutMasterId r:id="rId23"/>
  </p:handoutMasterIdLst>
  <p:sldIdLst>
    <p:sldId id="267" r:id="rId2"/>
    <p:sldId id="277" r:id="rId3"/>
    <p:sldId id="268" r:id="rId4"/>
    <p:sldId id="279" r:id="rId5"/>
    <p:sldId id="269" r:id="rId6"/>
    <p:sldId id="280" r:id="rId7"/>
    <p:sldId id="270" r:id="rId8"/>
    <p:sldId id="283" r:id="rId9"/>
    <p:sldId id="271" r:id="rId10"/>
    <p:sldId id="281" r:id="rId11"/>
    <p:sldId id="272" r:id="rId12"/>
    <p:sldId id="284" r:id="rId13"/>
    <p:sldId id="273" r:id="rId14"/>
    <p:sldId id="287" r:id="rId15"/>
    <p:sldId id="274" r:id="rId16"/>
    <p:sldId id="285" r:id="rId17"/>
    <p:sldId id="275" r:id="rId18"/>
    <p:sldId id="286" r:id="rId19"/>
    <p:sldId id="276" r:id="rId20"/>
    <p:sldId id="288"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8D48"/>
    <a:srgbClr val="EABD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97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C40809D-D559-49AD-9867-6176952D2292}" type="datetimeFigureOut">
              <a:rPr lang="en-US" smtClean="0"/>
              <a:t>6/29/2015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D5E3162-68D3-4A29-9EA0-47D5D67C2783}" type="slidenum">
              <a:rPr lang="en-US" smtClean="0"/>
              <a:t>‹#›</a:t>
            </a:fld>
            <a:endParaRPr lang="en-US"/>
          </a:p>
        </p:txBody>
      </p:sp>
    </p:spTree>
    <p:extLst>
      <p:ext uri="{BB962C8B-B14F-4D97-AF65-F5344CB8AC3E}">
        <p14:creationId xmlns:p14="http://schemas.microsoft.com/office/powerpoint/2010/main" val="131845448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A3287EC-2826-4C69-B933-4B44F846DF6E}" type="datetimeFigureOut">
              <a:rPr lang="en-US" smtClean="0"/>
              <a:t>6/29/2015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8560CEA-6EE8-4F08-BDB4-9C55E5E57EAB}" type="slidenum">
              <a:rPr lang="en-US" smtClean="0"/>
              <a:t>‹#›</a:t>
            </a:fld>
            <a:endParaRPr lang="en-US"/>
          </a:p>
        </p:txBody>
      </p:sp>
    </p:spTree>
    <p:extLst>
      <p:ext uri="{BB962C8B-B14F-4D97-AF65-F5344CB8AC3E}">
        <p14:creationId xmlns:p14="http://schemas.microsoft.com/office/powerpoint/2010/main" val="923013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4DF7E52-3A3E-45F7-9A26-84B81968311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55143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2FFE783-458A-46FB-B298-8A1B86C0E04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35806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32DD3DC-4B55-46E4-BF07-2FBEEA3450F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68682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738CB9E-AFE4-49CB-A900-5561D797A6F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00243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B252BAD-AA21-4ACB-A30D-2C3BCF361B5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3371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7DA3F60-B101-4997-AF52-872B23D1D3F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51615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6CC4050-9CE7-43A1-9D79-5C00DC1A2EB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28631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7511AD7-1C9C-4C6F-8BBD-F294D638E07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8974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83ED09E-D6DE-4360-81E7-A01A017224A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14636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D1756F2-1B14-4D2C-A41E-A358917143E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52946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3AB146D-B085-44CA-A7BB-8C04607E7F9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22678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A603AB"/>
            </a:gs>
            <a:gs pos="0">
              <a:srgbClr val="0819FB"/>
            </a:gs>
            <a:gs pos="0">
              <a:srgbClr val="1A8D48"/>
            </a:gs>
            <a:gs pos="63000">
              <a:srgbClr val="EABD00"/>
            </a:gs>
            <a:gs pos="100000">
              <a:srgbClr val="FF0000"/>
            </a:gs>
            <a:gs pos="89000">
              <a:srgbClr val="EE3F17"/>
            </a:gs>
          </a:gsLst>
          <a:lin ang="5400000" scaled="0"/>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lnSpc>
                <a:spcPct val="100000"/>
              </a:lnSpc>
              <a:spcBef>
                <a:spcPct val="0"/>
              </a:spcBef>
              <a:defRPr sz="1400">
                <a:latin typeface="+mn-lt"/>
              </a:defRPr>
            </a:lvl1pPr>
          </a:lstStyle>
          <a:p>
            <a:pPr fontAlgn="base">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400">
                <a:latin typeface="+mn-lt"/>
              </a:defRPr>
            </a:lvl1pPr>
          </a:lstStyle>
          <a:p>
            <a:pPr algn="ctr" fontAlgn="base">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latin typeface="+mn-lt"/>
              </a:defRPr>
            </a:lvl1pPr>
          </a:lstStyle>
          <a:p>
            <a:pPr fontAlgn="base">
              <a:spcAft>
                <a:spcPct val="0"/>
              </a:spcAft>
              <a:defRPr/>
            </a:pPr>
            <a:fld id="{385FDE22-CCA4-4A43-9CD3-01E50D22537B}" type="slidenum">
              <a:rPr lang="en-US">
                <a:solidFill>
                  <a:srgbClr val="000000"/>
                </a:solidFill>
              </a:rPr>
              <a:pPr fontAlgn="base">
                <a:spcAft>
                  <a:spcPct val="0"/>
                </a:spcAft>
                <a:defRPr/>
              </a:pPr>
              <a:t>‹#›</a:t>
            </a:fld>
            <a:endParaRPr lang="en-US">
              <a:solidFill>
                <a:srgbClr val="000000"/>
              </a:solidFill>
            </a:endParaRPr>
          </a:p>
        </p:txBody>
      </p:sp>
    </p:spTree>
    <p:extLst>
      <p:ext uri="{BB962C8B-B14F-4D97-AF65-F5344CB8AC3E}">
        <p14:creationId xmlns:p14="http://schemas.microsoft.com/office/powerpoint/2010/main" val="30192841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4.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4.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4.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4.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4.xml"/><Relationship Id="rId1" Type="http://schemas.openxmlformats.org/officeDocument/2006/relationships/tags" Target="../tags/tag2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81000"/>
            <a:ext cx="8229600" cy="1143000"/>
          </a:xfrm>
        </p:spPr>
        <p:txBody>
          <a:bodyPr/>
          <a:lstStyle/>
          <a:p>
            <a:pPr eaLnBrk="1" hangingPunct="1"/>
            <a:r>
              <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rPr>
              <a:t>The Relationship Spectrum</a:t>
            </a:r>
            <a:endPar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endParaRPr>
          </a:p>
        </p:txBody>
      </p:sp>
      <p:sp>
        <p:nvSpPr>
          <p:cNvPr id="9219" name="TextBox 1"/>
          <p:cNvSpPr txBox="1">
            <a:spLocks noChangeArrowheads="1"/>
          </p:cNvSpPr>
          <p:nvPr/>
        </p:nvSpPr>
        <p:spPr bwMode="auto">
          <a:xfrm>
            <a:off x="914400" y="1905000"/>
            <a:ext cx="7010400" cy="3582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Your partner calls you a funny nickname and your friends start to tease you. You tell your partner that it bothers you and you ask them to please stop. They apologize and stop calling you by that nickname.</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extLst>
      <p:ext uri="{BB962C8B-B14F-4D97-AF65-F5344CB8AC3E}">
        <p14:creationId xmlns:p14="http://schemas.microsoft.com/office/powerpoint/2010/main" val="4052573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A8D48"/>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81000"/>
            <a:ext cx="8229600" cy="1143000"/>
          </a:xfrm>
        </p:spPr>
        <p:txBody>
          <a:bodyPr/>
          <a:lstStyle/>
          <a:p>
            <a:pPr eaLnBrk="1" hangingPunct="1"/>
            <a:r>
              <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rPr>
              <a:t>The Relationship Spectrum</a:t>
            </a:r>
            <a:endPar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endParaRPr>
          </a:p>
        </p:txBody>
      </p:sp>
      <p:sp>
        <p:nvSpPr>
          <p:cNvPr id="9219" name="TextBox 1"/>
          <p:cNvSpPr txBox="1">
            <a:spLocks noChangeArrowheads="1"/>
          </p:cNvSpPr>
          <p:nvPr/>
        </p:nvSpPr>
        <p:spPr bwMode="auto">
          <a:xfrm>
            <a:off x="914400" y="1524000"/>
            <a:ext cx="7010400" cy="4838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6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HEALTHY</a:t>
            </a:r>
          </a:p>
          <a:p>
            <a:pPr algn="ctr" eaLnBrk="1" fontAlgn="base" hangingPunct="1">
              <a:lnSpc>
                <a:spcPct val="90000"/>
              </a:lnSpc>
              <a:spcBef>
                <a:spcPct val="20000"/>
              </a:spcBef>
              <a:spcAft>
                <a:spcPct val="0"/>
              </a:spcAft>
            </a:pPr>
            <a:endParaRPr lang="en-US" sz="8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endParaRPr lang="en-US" sz="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Everyone wants to be loved and cared for by their partner. </a:t>
            </a: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However</a:t>
            </a: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if someone tells you affectionate things that are excessive or unwanted, it can become unhealthy</a:t>
            </a: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If someone </a:t>
            </a:r>
            <a:r>
              <a:rPr lang="en-US" sz="3200"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only</a:t>
            </a: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tells you that they love you when they want something from you, that becomes abusive.</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extLst>
      <p:ext uri="{BB962C8B-B14F-4D97-AF65-F5344CB8AC3E}">
        <p14:creationId xmlns:p14="http://schemas.microsoft.com/office/powerpoint/2010/main" val="2141589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381000"/>
            <a:ext cx="8229600" cy="1143000"/>
          </a:xfrm>
        </p:spPr>
        <p:txBody>
          <a:bodyPr/>
          <a:lstStyle/>
          <a:p>
            <a:pPr eaLnBrk="1" hangingPunct="1"/>
            <a:r>
              <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rPr>
              <a:t>The Relationship Spectrum</a:t>
            </a:r>
            <a:endPar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endParaRPr>
          </a:p>
        </p:txBody>
      </p:sp>
      <p:sp>
        <p:nvSpPr>
          <p:cNvPr id="14339" name="TextBox 1"/>
          <p:cNvSpPr txBox="1">
            <a:spLocks noChangeArrowheads="1"/>
          </p:cNvSpPr>
          <p:nvPr/>
        </p:nvSpPr>
        <p:spPr bwMode="auto">
          <a:xfrm>
            <a:off x="914400" y="1905000"/>
            <a:ext cx="70104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rPr>
              <a:t>After an argument, your partner blocks the doorway and takes your keys to prevent you from leaving.</a:t>
            </a:r>
          </a:p>
        </p:txBody>
      </p:sp>
    </p:spTree>
    <p:custDataLst>
      <p:tags r:id="rId1"/>
    </p:custDataLst>
    <p:extLst>
      <p:ext uri="{BB962C8B-B14F-4D97-AF65-F5344CB8AC3E}">
        <p14:creationId xmlns:p14="http://schemas.microsoft.com/office/powerpoint/2010/main" val="28954986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81000"/>
            <a:ext cx="8229600" cy="1143000"/>
          </a:xfrm>
        </p:spPr>
        <p:txBody>
          <a:bodyPr/>
          <a:lstStyle/>
          <a:p>
            <a:pPr eaLnBrk="1" hangingPunct="1"/>
            <a:r>
              <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rPr>
              <a:t>The Relationship Spectrum</a:t>
            </a:r>
            <a:endPar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endParaRPr>
          </a:p>
        </p:txBody>
      </p:sp>
      <p:sp>
        <p:nvSpPr>
          <p:cNvPr id="9219" name="TextBox 1"/>
          <p:cNvSpPr txBox="1">
            <a:spLocks noChangeArrowheads="1"/>
          </p:cNvSpPr>
          <p:nvPr/>
        </p:nvSpPr>
        <p:spPr bwMode="auto">
          <a:xfrm>
            <a:off x="914400" y="1524000"/>
            <a:ext cx="7010400" cy="4395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6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ABUSIVE</a:t>
            </a:r>
          </a:p>
          <a:p>
            <a:pPr algn="ctr" eaLnBrk="1" fontAlgn="base" hangingPunct="1">
              <a:lnSpc>
                <a:spcPct val="90000"/>
              </a:lnSpc>
              <a:spcBef>
                <a:spcPct val="20000"/>
              </a:spcBef>
              <a:spcAft>
                <a:spcPct val="0"/>
              </a:spcAft>
            </a:pPr>
            <a:endParaRPr lang="en-US" sz="8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endParaRPr lang="en-US" sz="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Blocking your way like that is physical abuse. It may not be hitting or grabbing, but it is still using their physical body to try to control your actions. If someone tries to take your phone or keys to prevent you from leaving, it’s a red flag.</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extLst>
      <p:ext uri="{BB962C8B-B14F-4D97-AF65-F5344CB8AC3E}">
        <p14:creationId xmlns:p14="http://schemas.microsoft.com/office/powerpoint/2010/main" val="4648364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381000"/>
            <a:ext cx="8229600" cy="1143000"/>
          </a:xfrm>
        </p:spPr>
        <p:txBody>
          <a:bodyPr/>
          <a:lstStyle/>
          <a:p>
            <a:pPr eaLnBrk="1" hangingPunct="1"/>
            <a:r>
              <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rPr>
              <a:t>The Relationship Spectrum</a:t>
            </a:r>
            <a:endPar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endParaRPr>
          </a:p>
        </p:txBody>
      </p:sp>
      <p:sp>
        <p:nvSpPr>
          <p:cNvPr id="15363" name="TextBox 1"/>
          <p:cNvSpPr txBox="1">
            <a:spLocks noChangeArrowheads="1"/>
          </p:cNvSpPr>
          <p:nvPr/>
        </p:nvSpPr>
        <p:spPr bwMode="auto">
          <a:xfrm>
            <a:off x="914400" y="1905000"/>
            <a:ext cx="7010400" cy="308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rPr>
              <a:t>You and your partner agree to take the night off from texting or calling each other, but while you’re out with your friends, your partner calls and texts you multiple times to say that they miss you.</a:t>
            </a:r>
          </a:p>
        </p:txBody>
      </p:sp>
    </p:spTree>
    <p:custDataLst>
      <p:tags r:id="rId1"/>
    </p:custDataLst>
    <p:extLst>
      <p:ext uri="{BB962C8B-B14F-4D97-AF65-F5344CB8AC3E}">
        <p14:creationId xmlns:p14="http://schemas.microsoft.com/office/powerpoint/2010/main" val="17821317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ABD00"/>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81000"/>
            <a:ext cx="8229600" cy="1143000"/>
          </a:xfrm>
        </p:spPr>
        <p:txBody>
          <a:bodyPr/>
          <a:lstStyle/>
          <a:p>
            <a:pPr eaLnBrk="1" hangingPunct="1"/>
            <a:r>
              <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rPr>
              <a:t>The Relationship Spectrum</a:t>
            </a:r>
            <a:endPar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endParaRPr>
          </a:p>
        </p:txBody>
      </p:sp>
      <p:sp>
        <p:nvSpPr>
          <p:cNvPr id="9219" name="TextBox 1"/>
          <p:cNvSpPr txBox="1">
            <a:spLocks noChangeArrowheads="1"/>
          </p:cNvSpPr>
          <p:nvPr/>
        </p:nvSpPr>
        <p:spPr bwMode="auto">
          <a:xfrm>
            <a:off x="914400" y="1524000"/>
            <a:ext cx="7010400" cy="4838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6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UNHEALTHY</a:t>
            </a:r>
          </a:p>
          <a:p>
            <a:pPr algn="ctr" eaLnBrk="1" fontAlgn="base" hangingPunct="1">
              <a:lnSpc>
                <a:spcPct val="90000"/>
              </a:lnSpc>
              <a:spcBef>
                <a:spcPct val="20000"/>
              </a:spcBef>
              <a:spcAft>
                <a:spcPct val="0"/>
              </a:spcAft>
            </a:pPr>
            <a:endParaRPr lang="en-US" sz="8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endParaRPr lang="en-US" sz="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When you make an agreement with someone, they should respect that agreement. It is important that you and your partner respect one another’s space and the agreements you make with each other</a:t>
            </a: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You should be able to spend time with your friends without constant texts or updates. </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extLst>
      <p:ext uri="{BB962C8B-B14F-4D97-AF65-F5344CB8AC3E}">
        <p14:creationId xmlns:p14="http://schemas.microsoft.com/office/powerpoint/2010/main" val="12927489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381000"/>
            <a:ext cx="8229600" cy="1143000"/>
          </a:xfrm>
        </p:spPr>
        <p:txBody>
          <a:bodyPr/>
          <a:lstStyle/>
          <a:p>
            <a:pPr eaLnBrk="1" hangingPunct="1"/>
            <a:r>
              <a:rPr lang="en-US" b="1" u="sng" dirty="0" smtClean="0">
                <a:solidFill>
                  <a:schemeClr val="bg1"/>
                </a:solidFill>
                <a:latin typeface="Candara" pitchFamily="34" charset="0"/>
              </a:rPr>
              <a:t>The Relationship Spectrum</a:t>
            </a:r>
            <a:endParaRPr lang="en-US" b="1" u="sng" dirty="0" smtClean="0">
              <a:solidFill>
                <a:schemeClr val="bg1"/>
              </a:solidFill>
              <a:latin typeface="Candara" pitchFamily="34" charset="0"/>
            </a:endParaRPr>
          </a:p>
        </p:txBody>
      </p:sp>
      <p:sp>
        <p:nvSpPr>
          <p:cNvPr id="16387" name="TextBox 1"/>
          <p:cNvSpPr txBox="1">
            <a:spLocks noChangeArrowheads="1"/>
          </p:cNvSpPr>
          <p:nvPr/>
        </p:nvSpPr>
        <p:spPr bwMode="auto">
          <a:xfrm>
            <a:off x="914400" y="1905000"/>
            <a:ext cx="7010400" cy="208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3600" b="1" dirty="0">
                <a:solidFill>
                  <a:srgbClr val="FFFFFF"/>
                </a:solidFill>
              </a:rPr>
              <a:t>Your partner randomly stops by your </a:t>
            </a:r>
            <a:r>
              <a:rPr lang="en-US" sz="3600" b="1" dirty="0" smtClean="0">
                <a:solidFill>
                  <a:srgbClr val="FFFFFF"/>
                </a:solidFill>
              </a:rPr>
              <a:t>after-school activity</a:t>
            </a:r>
            <a:r>
              <a:rPr lang="en-US" sz="3600" b="1" dirty="0" smtClean="0">
                <a:solidFill>
                  <a:srgbClr val="FFFFFF"/>
                </a:solidFill>
              </a:rPr>
              <a:t>, even </a:t>
            </a:r>
            <a:r>
              <a:rPr lang="en-US" sz="3600" b="1" dirty="0">
                <a:solidFill>
                  <a:srgbClr val="FFFFFF"/>
                </a:solidFill>
              </a:rPr>
              <a:t>though you told them that it made you uncomfortable.</a:t>
            </a:r>
            <a:endParaRPr lang="en-US" sz="3600" b="1" dirty="0">
              <a:solidFill>
                <a:srgbClr val="000000"/>
              </a:solidFill>
            </a:endParaRPr>
          </a:p>
        </p:txBody>
      </p:sp>
    </p:spTree>
    <p:custDataLst>
      <p:tags r:id="rId1"/>
    </p:custDataLst>
    <p:extLst>
      <p:ext uri="{BB962C8B-B14F-4D97-AF65-F5344CB8AC3E}">
        <p14:creationId xmlns:p14="http://schemas.microsoft.com/office/powerpoint/2010/main" val="10805564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81000"/>
            <a:ext cx="8229600" cy="1143000"/>
          </a:xfrm>
        </p:spPr>
        <p:txBody>
          <a:bodyPr/>
          <a:lstStyle/>
          <a:p>
            <a:pPr eaLnBrk="1" hangingPunct="1"/>
            <a:r>
              <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rPr>
              <a:t>The Relationship Spectrum</a:t>
            </a:r>
            <a:endPar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endParaRPr>
          </a:p>
        </p:txBody>
      </p:sp>
      <p:sp>
        <p:nvSpPr>
          <p:cNvPr id="9219" name="TextBox 1"/>
          <p:cNvSpPr txBox="1">
            <a:spLocks noChangeArrowheads="1"/>
          </p:cNvSpPr>
          <p:nvPr/>
        </p:nvSpPr>
        <p:spPr bwMode="auto">
          <a:xfrm>
            <a:off x="914400" y="1524000"/>
            <a:ext cx="7010400" cy="3508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6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ABUSIVE</a:t>
            </a:r>
          </a:p>
          <a:p>
            <a:pPr algn="ctr" eaLnBrk="1" fontAlgn="base" hangingPunct="1">
              <a:lnSpc>
                <a:spcPct val="90000"/>
              </a:lnSpc>
              <a:spcBef>
                <a:spcPct val="20000"/>
              </a:spcBef>
              <a:spcAft>
                <a:spcPct val="0"/>
              </a:spcAft>
            </a:pPr>
            <a:endParaRPr lang="en-US" sz="8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endParaRPr lang="en-US" sz="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Anytime a partner continues to do something that make you uncomfortable, they are being abusive</a:t>
            </a: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Your partner should respect your boundaries. </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extLst>
      <p:ext uri="{BB962C8B-B14F-4D97-AF65-F5344CB8AC3E}">
        <p14:creationId xmlns:p14="http://schemas.microsoft.com/office/powerpoint/2010/main" val="37956005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381000"/>
            <a:ext cx="8229600" cy="1143000"/>
          </a:xfrm>
        </p:spPr>
        <p:txBody>
          <a:bodyPr/>
          <a:lstStyle/>
          <a:p>
            <a:pPr eaLnBrk="1" hangingPunct="1"/>
            <a:r>
              <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rPr>
              <a:t>The Relationship Spectrum</a:t>
            </a:r>
            <a:endPar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endParaRPr>
          </a:p>
        </p:txBody>
      </p:sp>
      <p:sp>
        <p:nvSpPr>
          <p:cNvPr id="16387" name="TextBox 1"/>
          <p:cNvSpPr txBox="1">
            <a:spLocks noChangeArrowheads="1"/>
          </p:cNvSpPr>
          <p:nvPr/>
        </p:nvSpPr>
        <p:spPr bwMode="auto">
          <a:xfrm>
            <a:off x="914400" y="1905000"/>
            <a:ext cx="7010400" cy="1588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rPr>
              <a:t>Your partner </a:t>
            </a: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threatens to </a:t>
            </a: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“expose you” by </a:t>
            </a: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sharing </a:t>
            </a: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or </a:t>
            </a: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posting </a:t>
            </a: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private text messages and pictures.</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extLst>
      <p:ext uri="{BB962C8B-B14F-4D97-AF65-F5344CB8AC3E}">
        <p14:creationId xmlns:p14="http://schemas.microsoft.com/office/powerpoint/2010/main" val="5709342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81000"/>
            <a:ext cx="8229600" cy="1143000"/>
          </a:xfrm>
        </p:spPr>
        <p:txBody>
          <a:bodyPr/>
          <a:lstStyle/>
          <a:p>
            <a:pPr eaLnBrk="1" hangingPunct="1"/>
            <a:r>
              <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rPr>
              <a:t>The Relationship Spectrum</a:t>
            </a:r>
            <a:endPar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endParaRPr>
          </a:p>
        </p:txBody>
      </p:sp>
      <p:sp>
        <p:nvSpPr>
          <p:cNvPr id="9219" name="TextBox 1"/>
          <p:cNvSpPr txBox="1">
            <a:spLocks noChangeArrowheads="1"/>
          </p:cNvSpPr>
          <p:nvPr/>
        </p:nvSpPr>
        <p:spPr bwMode="auto">
          <a:xfrm>
            <a:off x="914400" y="1524000"/>
            <a:ext cx="7010400" cy="4395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6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ABUSIVE</a:t>
            </a:r>
          </a:p>
          <a:p>
            <a:pPr algn="ctr" eaLnBrk="1" fontAlgn="base" hangingPunct="1">
              <a:lnSpc>
                <a:spcPct val="90000"/>
              </a:lnSpc>
              <a:spcBef>
                <a:spcPct val="20000"/>
              </a:spcBef>
              <a:spcAft>
                <a:spcPct val="0"/>
              </a:spcAft>
            </a:pPr>
            <a:endParaRPr lang="en-US" sz="8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endParaRPr lang="en-US" sz="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You have a right to privacy and if your partner threatens to expose parts of you or your relationship as a way to control your actions, that is abuse</a:t>
            </a: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In Ohio, it’s illegal to send or receive nude images of someone under the age of 18.</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extLst>
      <p:ext uri="{BB962C8B-B14F-4D97-AF65-F5344CB8AC3E}">
        <p14:creationId xmlns:p14="http://schemas.microsoft.com/office/powerpoint/2010/main" val="2026446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381000"/>
            <a:ext cx="8229600" cy="1143000"/>
          </a:xfrm>
        </p:spPr>
        <p:txBody>
          <a:bodyPr/>
          <a:lstStyle/>
          <a:p>
            <a:pPr eaLnBrk="1" hangingPunct="1"/>
            <a:r>
              <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rPr>
              <a:t>The Relationship Spectrum</a:t>
            </a:r>
            <a:endPar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endParaRPr>
          </a:p>
        </p:txBody>
      </p:sp>
      <p:sp>
        <p:nvSpPr>
          <p:cNvPr id="17411" name="TextBox 1"/>
          <p:cNvSpPr txBox="1">
            <a:spLocks noChangeArrowheads="1"/>
          </p:cNvSpPr>
          <p:nvPr/>
        </p:nvSpPr>
        <p:spPr bwMode="auto">
          <a:xfrm>
            <a:off x="914400" y="1905000"/>
            <a:ext cx="7010400" cy="208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rPr>
              <a:t>You and your partner feel like you can share things with each other, but you also feel like you can keep some things private.</a:t>
            </a:r>
          </a:p>
        </p:txBody>
      </p:sp>
    </p:spTree>
    <p:custDataLst>
      <p:tags r:id="rId1"/>
    </p:custDataLst>
    <p:extLst>
      <p:ext uri="{BB962C8B-B14F-4D97-AF65-F5344CB8AC3E}">
        <p14:creationId xmlns:p14="http://schemas.microsoft.com/office/powerpoint/2010/main" val="3135583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A8D48"/>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81000"/>
            <a:ext cx="8229600" cy="1143000"/>
          </a:xfrm>
        </p:spPr>
        <p:txBody>
          <a:bodyPr/>
          <a:lstStyle/>
          <a:p>
            <a:pPr eaLnBrk="1" hangingPunct="1"/>
            <a:r>
              <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rPr>
              <a:t>The Relationship Spectrum</a:t>
            </a:r>
            <a:endPar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endParaRPr>
          </a:p>
        </p:txBody>
      </p:sp>
      <p:sp>
        <p:nvSpPr>
          <p:cNvPr id="9219" name="TextBox 1"/>
          <p:cNvSpPr txBox="1">
            <a:spLocks noChangeArrowheads="1"/>
          </p:cNvSpPr>
          <p:nvPr/>
        </p:nvSpPr>
        <p:spPr bwMode="auto">
          <a:xfrm>
            <a:off x="914400" y="1524000"/>
            <a:ext cx="70104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6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HEALTHY</a:t>
            </a:r>
          </a:p>
          <a:p>
            <a:pPr algn="ctr" eaLnBrk="1" fontAlgn="base" hangingPunct="1">
              <a:lnSpc>
                <a:spcPct val="90000"/>
              </a:lnSpc>
              <a:spcBef>
                <a:spcPct val="20000"/>
              </a:spcBef>
              <a:spcAft>
                <a:spcPct val="0"/>
              </a:spcAft>
            </a:pPr>
            <a:endParaRPr lang="en-US" sz="8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endParaRPr lang="en-US" sz="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Even in healthy relationships, we can mess up and do something upsetting. In a healthy relationship, you should feel comfortable telling your partner when something upsets you and they should take it seriously and work with you to ensure your safety and happiness</a:t>
            </a: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extLst>
      <p:ext uri="{BB962C8B-B14F-4D97-AF65-F5344CB8AC3E}">
        <p14:creationId xmlns:p14="http://schemas.microsoft.com/office/powerpoint/2010/main" val="19321607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1A8D48"/>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81000"/>
            <a:ext cx="8229600" cy="1143000"/>
          </a:xfrm>
        </p:spPr>
        <p:txBody>
          <a:bodyPr/>
          <a:lstStyle/>
          <a:p>
            <a:pPr eaLnBrk="1" hangingPunct="1"/>
            <a:r>
              <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rPr>
              <a:t>The Relationship Spectrum</a:t>
            </a:r>
            <a:endPar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endParaRPr>
          </a:p>
        </p:txBody>
      </p:sp>
      <p:sp>
        <p:nvSpPr>
          <p:cNvPr id="9219" name="TextBox 1"/>
          <p:cNvSpPr txBox="1">
            <a:spLocks noChangeArrowheads="1"/>
          </p:cNvSpPr>
          <p:nvPr/>
        </p:nvSpPr>
        <p:spPr bwMode="auto">
          <a:xfrm>
            <a:off x="914400" y="1524000"/>
            <a:ext cx="7010400" cy="4395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6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HEALTHY</a:t>
            </a:r>
          </a:p>
          <a:p>
            <a:pPr algn="ctr" eaLnBrk="1" fontAlgn="base" hangingPunct="1">
              <a:lnSpc>
                <a:spcPct val="90000"/>
              </a:lnSpc>
              <a:spcBef>
                <a:spcPct val="20000"/>
              </a:spcBef>
              <a:spcAft>
                <a:spcPct val="0"/>
              </a:spcAft>
            </a:pPr>
            <a:endParaRPr lang="en-US" sz="8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endParaRPr lang="en-US" sz="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You and your partner should have enough respect for one another where you two understand what information should be shared – such as hobbies and mutual interests – and what should not be shared – like </a:t>
            </a: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issues with your family or your personal account information.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extLst>
      <p:ext uri="{BB962C8B-B14F-4D97-AF65-F5344CB8AC3E}">
        <p14:creationId xmlns:p14="http://schemas.microsoft.com/office/powerpoint/2010/main" val="4175769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81000"/>
            <a:ext cx="8229600" cy="1143000"/>
          </a:xfrm>
        </p:spPr>
        <p:txBody>
          <a:bodyPr/>
          <a:lstStyle/>
          <a:p>
            <a:pPr eaLnBrk="1" hangingPunct="1"/>
            <a:r>
              <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rPr>
              <a:t>The Relationship Spectrum</a:t>
            </a:r>
            <a:endPar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endParaRPr>
          </a:p>
        </p:txBody>
      </p:sp>
      <p:sp>
        <p:nvSpPr>
          <p:cNvPr id="10243" name="TextBox 1"/>
          <p:cNvSpPr txBox="1">
            <a:spLocks noChangeArrowheads="1"/>
          </p:cNvSpPr>
          <p:nvPr/>
        </p:nvSpPr>
        <p:spPr bwMode="auto">
          <a:xfrm>
            <a:off x="914400" y="1905000"/>
            <a:ext cx="70104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rPr>
              <a:t>If you have a disagreement, your partner uses the silent treatment and won’t talk to you for days.</a:t>
            </a:r>
          </a:p>
        </p:txBody>
      </p:sp>
    </p:spTree>
    <p:custDataLst>
      <p:tags r:id="rId1"/>
    </p:custDataLst>
    <p:extLst>
      <p:ext uri="{BB962C8B-B14F-4D97-AF65-F5344CB8AC3E}">
        <p14:creationId xmlns:p14="http://schemas.microsoft.com/office/powerpoint/2010/main" val="33624793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ABD00"/>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81000"/>
            <a:ext cx="8229600" cy="1143000"/>
          </a:xfrm>
        </p:spPr>
        <p:txBody>
          <a:bodyPr/>
          <a:lstStyle/>
          <a:p>
            <a:pPr eaLnBrk="1" hangingPunct="1"/>
            <a:r>
              <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rPr>
              <a:t>The Relationship Spectrum</a:t>
            </a:r>
            <a:endPar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endParaRPr>
          </a:p>
        </p:txBody>
      </p:sp>
      <p:sp>
        <p:nvSpPr>
          <p:cNvPr id="9219" name="TextBox 1"/>
          <p:cNvSpPr txBox="1">
            <a:spLocks noChangeArrowheads="1"/>
          </p:cNvSpPr>
          <p:nvPr/>
        </p:nvSpPr>
        <p:spPr bwMode="auto">
          <a:xfrm>
            <a:off x="914400" y="1524000"/>
            <a:ext cx="7010400" cy="4838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6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UNHEALTHY</a:t>
            </a:r>
          </a:p>
          <a:p>
            <a:pPr algn="ctr" eaLnBrk="1" fontAlgn="base" hangingPunct="1">
              <a:lnSpc>
                <a:spcPct val="90000"/>
              </a:lnSpc>
              <a:spcBef>
                <a:spcPct val="20000"/>
              </a:spcBef>
              <a:spcAft>
                <a:spcPct val="0"/>
              </a:spcAft>
            </a:pPr>
            <a:endParaRPr lang="en-US" sz="8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endParaRPr lang="en-US" sz="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The silent treatment only leaves room for more confusion. There will be days that you and your partner disagree on some things, and it is important that you keep your commitment strong. It’s not right for you or your partner to hold grudges. And silence alone is unhealthy for any relationship.</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extLst>
      <p:ext uri="{BB962C8B-B14F-4D97-AF65-F5344CB8AC3E}">
        <p14:creationId xmlns:p14="http://schemas.microsoft.com/office/powerpoint/2010/main" val="3884849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381000"/>
            <a:ext cx="8229600" cy="1143000"/>
          </a:xfrm>
        </p:spPr>
        <p:txBody>
          <a:bodyPr/>
          <a:lstStyle/>
          <a:p>
            <a:pPr eaLnBrk="1" hangingPunct="1"/>
            <a:r>
              <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rPr>
              <a:t>The Relationship Spectrum</a:t>
            </a:r>
            <a:endPar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endParaRPr>
          </a:p>
        </p:txBody>
      </p:sp>
      <p:sp>
        <p:nvSpPr>
          <p:cNvPr id="11267" name="TextBox 1"/>
          <p:cNvSpPr txBox="1">
            <a:spLocks noChangeArrowheads="1"/>
          </p:cNvSpPr>
          <p:nvPr/>
        </p:nvSpPr>
        <p:spPr bwMode="auto">
          <a:xfrm>
            <a:off x="914400" y="1905000"/>
            <a:ext cx="7010400" cy="208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rPr>
              <a:t>Your partner appreciates your </a:t>
            </a: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passion about sports, music, art, etc. </a:t>
            </a:r>
            <a:r>
              <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rPr>
              <a:t>and encourages you to do the things you love.</a:t>
            </a:r>
          </a:p>
        </p:txBody>
      </p:sp>
    </p:spTree>
    <p:custDataLst>
      <p:tags r:id="rId1"/>
    </p:custDataLst>
    <p:extLst>
      <p:ext uri="{BB962C8B-B14F-4D97-AF65-F5344CB8AC3E}">
        <p14:creationId xmlns:p14="http://schemas.microsoft.com/office/powerpoint/2010/main" val="12627952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A8D48"/>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81000"/>
            <a:ext cx="8229600" cy="1143000"/>
          </a:xfrm>
        </p:spPr>
        <p:txBody>
          <a:bodyPr/>
          <a:lstStyle/>
          <a:p>
            <a:pPr eaLnBrk="1" hangingPunct="1"/>
            <a:r>
              <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rPr>
              <a:t>The Relationship Spectrum</a:t>
            </a:r>
            <a:endPar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endParaRPr>
          </a:p>
        </p:txBody>
      </p:sp>
      <p:sp>
        <p:nvSpPr>
          <p:cNvPr id="9219" name="TextBox 1"/>
          <p:cNvSpPr txBox="1">
            <a:spLocks noChangeArrowheads="1"/>
          </p:cNvSpPr>
          <p:nvPr/>
        </p:nvSpPr>
        <p:spPr bwMode="auto">
          <a:xfrm>
            <a:off x="914400" y="1524000"/>
            <a:ext cx="7010400" cy="4838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6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HEALTHY</a:t>
            </a:r>
          </a:p>
          <a:p>
            <a:pPr algn="ctr" eaLnBrk="1" fontAlgn="base" hangingPunct="1">
              <a:lnSpc>
                <a:spcPct val="90000"/>
              </a:lnSpc>
              <a:spcBef>
                <a:spcPct val="20000"/>
              </a:spcBef>
              <a:spcAft>
                <a:spcPct val="0"/>
              </a:spcAft>
            </a:pPr>
            <a:endParaRPr lang="en-US" sz="8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endParaRPr lang="en-US" sz="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The things you enjoy should be important to your partner, even if they are not the same as what they enjoy. They should always encourage you to do what makes you happy. If they tell you that you don’t love them because </a:t>
            </a: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they want to do something, </a:t>
            </a: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it can move into the abusive category.</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extLst>
      <p:ext uri="{BB962C8B-B14F-4D97-AF65-F5344CB8AC3E}">
        <p14:creationId xmlns:p14="http://schemas.microsoft.com/office/powerpoint/2010/main" val="547226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381000"/>
            <a:ext cx="8229600" cy="1143000"/>
          </a:xfrm>
        </p:spPr>
        <p:txBody>
          <a:bodyPr/>
          <a:lstStyle/>
          <a:p>
            <a:pPr eaLnBrk="1" hangingPunct="1"/>
            <a:r>
              <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rPr>
              <a:t>The Relationship Spectrum</a:t>
            </a:r>
            <a:endPar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endParaRPr>
          </a:p>
        </p:txBody>
      </p:sp>
      <p:sp>
        <p:nvSpPr>
          <p:cNvPr id="12291" name="TextBox 1"/>
          <p:cNvSpPr txBox="1">
            <a:spLocks noChangeArrowheads="1"/>
          </p:cNvSpPr>
          <p:nvPr/>
        </p:nvSpPr>
        <p:spPr bwMode="auto">
          <a:xfrm>
            <a:off x="914400" y="1905000"/>
            <a:ext cx="70104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rPr>
              <a:t>Your partner controls your </a:t>
            </a:r>
            <a:r>
              <a:rPr lang="en-US" sz="3600" dirty="0" err="1">
                <a:ln w="18415" cmpd="sng">
                  <a:solidFill>
                    <a:srgbClr val="FFFFFF"/>
                  </a:solidFill>
                  <a:prstDash val="solid"/>
                </a:ln>
                <a:solidFill>
                  <a:srgbClr val="FFFFFF"/>
                </a:solidFill>
                <a:effectLst>
                  <a:outerShdw blurRad="63500" dir="3600000" algn="tl" rotWithShape="0">
                    <a:srgbClr val="000000">
                      <a:alpha val="70000"/>
                    </a:srgbClr>
                  </a:outerShdw>
                </a:effectLst>
              </a:rPr>
              <a:t>Instagram</a:t>
            </a:r>
            <a:r>
              <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rPr>
              <a:t>, Twitter and </a:t>
            </a:r>
            <a:r>
              <a:rPr lang="en-US" sz="3600" dirty="0" err="1">
                <a:ln w="18415" cmpd="sng">
                  <a:solidFill>
                    <a:srgbClr val="FFFFFF"/>
                  </a:solidFill>
                  <a:prstDash val="solid"/>
                </a:ln>
                <a:solidFill>
                  <a:srgbClr val="FFFFFF"/>
                </a:solidFill>
                <a:effectLst>
                  <a:outerShdw blurRad="63500" dir="3600000" algn="tl" rotWithShape="0">
                    <a:srgbClr val="000000">
                      <a:alpha val="70000"/>
                    </a:srgbClr>
                  </a:outerShdw>
                </a:effectLst>
              </a:rPr>
              <a:t>Snapchat</a:t>
            </a:r>
            <a:r>
              <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rPr>
              <a:t> accounts.</a:t>
            </a:r>
          </a:p>
        </p:txBody>
      </p:sp>
    </p:spTree>
    <p:custDataLst>
      <p:tags r:id="rId1"/>
    </p:custDataLst>
    <p:extLst>
      <p:ext uri="{BB962C8B-B14F-4D97-AF65-F5344CB8AC3E}">
        <p14:creationId xmlns:p14="http://schemas.microsoft.com/office/powerpoint/2010/main" val="29987401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81000"/>
            <a:ext cx="8229600" cy="1143000"/>
          </a:xfrm>
        </p:spPr>
        <p:txBody>
          <a:bodyPr/>
          <a:lstStyle/>
          <a:p>
            <a:pPr eaLnBrk="1" hangingPunct="1"/>
            <a:r>
              <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rPr>
              <a:t>The Relationship Spectrum</a:t>
            </a:r>
            <a:endPar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endParaRPr>
          </a:p>
        </p:txBody>
      </p:sp>
      <p:sp>
        <p:nvSpPr>
          <p:cNvPr id="9219" name="TextBox 1"/>
          <p:cNvSpPr txBox="1">
            <a:spLocks noChangeArrowheads="1"/>
          </p:cNvSpPr>
          <p:nvPr/>
        </p:nvSpPr>
        <p:spPr bwMode="auto">
          <a:xfrm>
            <a:off x="914400" y="1524000"/>
            <a:ext cx="7010400" cy="5281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6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ABUSIVE</a:t>
            </a:r>
          </a:p>
          <a:p>
            <a:pPr algn="ctr" eaLnBrk="1" fontAlgn="base" hangingPunct="1">
              <a:lnSpc>
                <a:spcPct val="90000"/>
              </a:lnSpc>
              <a:spcBef>
                <a:spcPct val="20000"/>
              </a:spcBef>
              <a:spcAft>
                <a:spcPct val="0"/>
              </a:spcAft>
            </a:pPr>
            <a:endParaRPr lang="en-US" sz="8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endParaRPr lang="en-US" sz="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eaLnBrk="1" fontAlgn="base" hangingPunct="1">
              <a:lnSpc>
                <a:spcPct val="90000"/>
              </a:lnSpc>
              <a:spcBef>
                <a:spcPct val="20000"/>
              </a:spcBef>
              <a:spcAft>
                <a:spcPct val="0"/>
              </a:spcAft>
            </a:pP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When you join a social media app, it doesn’t ask for the name of two people, it just asks for one. So remember that and know what you say and do on your </a:t>
            </a: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phone or profile </a:t>
            </a: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should be your business. Your partner doesn’t have the right to choose who you follow, what you post or who leaves you a message.</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extLst>
      <p:ext uri="{BB962C8B-B14F-4D97-AF65-F5344CB8AC3E}">
        <p14:creationId xmlns:p14="http://schemas.microsoft.com/office/powerpoint/2010/main" val="1275457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381000"/>
            <a:ext cx="8229600" cy="1143000"/>
          </a:xfrm>
        </p:spPr>
        <p:txBody>
          <a:bodyPr/>
          <a:lstStyle/>
          <a:p>
            <a:pPr eaLnBrk="1" hangingPunct="1"/>
            <a:r>
              <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rPr>
              <a:t>The Relationship Spectrum</a:t>
            </a:r>
            <a:endParaRPr lang="en-US"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ndara" pitchFamily="34" charset="0"/>
            </a:endParaRPr>
          </a:p>
        </p:txBody>
      </p:sp>
      <p:sp>
        <p:nvSpPr>
          <p:cNvPr id="13315" name="TextBox 1"/>
          <p:cNvSpPr txBox="1">
            <a:spLocks noChangeArrowheads="1"/>
          </p:cNvSpPr>
          <p:nvPr/>
        </p:nvSpPr>
        <p:spPr bwMode="auto">
          <a:xfrm>
            <a:off x="914400" y="1905000"/>
            <a:ext cx="70104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itchFamily="34" charset="0"/>
              </a:defRPr>
            </a:lvl1pPr>
            <a:lvl2pPr marL="742950" indent="-285750" eaLnBrk="0" hangingPunct="0">
              <a:defRPr sz="2400">
                <a:solidFill>
                  <a:schemeClr val="tx1"/>
                </a:solidFill>
                <a:latin typeface="Candara" pitchFamily="34" charset="0"/>
              </a:defRPr>
            </a:lvl2pPr>
            <a:lvl3pPr marL="1143000" indent="-228600" eaLnBrk="0" hangingPunct="0">
              <a:defRPr sz="2400">
                <a:solidFill>
                  <a:schemeClr val="tx1"/>
                </a:solidFill>
                <a:latin typeface="Candara" pitchFamily="34" charset="0"/>
              </a:defRPr>
            </a:lvl3pPr>
            <a:lvl4pPr marL="1600200" indent="-228600" eaLnBrk="0" hangingPunct="0">
              <a:defRPr sz="2400">
                <a:solidFill>
                  <a:schemeClr val="tx1"/>
                </a:solidFill>
                <a:latin typeface="Candara" pitchFamily="34" charset="0"/>
              </a:defRPr>
            </a:lvl4pPr>
            <a:lvl5pPr marL="2057400" indent="-228600" eaLnBrk="0" hangingPunct="0">
              <a:defRPr sz="2400">
                <a:solidFill>
                  <a:schemeClr val="tx1"/>
                </a:solidFill>
                <a:latin typeface="Candara" pitchFamily="34" charset="0"/>
              </a:defRPr>
            </a:lvl5pPr>
            <a:lvl6pPr marL="2514600" indent="-228600" algn="ctr" eaLnBrk="0" fontAlgn="base" hangingPunct="0">
              <a:lnSpc>
                <a:spcPct val="90000"/>
              </a:lnSpc>
              <a:spcBef>
                <a:spcPct val="20000"/>
              </a:spcBef>
              <a:spcAft>
                <a:spcPct val="0"/>
              </a:spcAft>
              <a:defRPr sz="2400">
                <a:solidFill>
                  <a:schemeClr val="tx1"/>
                </a:solidFill>
                <a:latin typeface="Candara" pitchFamily="34" charset="0"/>
              </a:defRPr>
            </a:lvl6pPr>
            <a:lvl7pPr marL="2971800" indent="-228600" algn="ctr" eaLnBrk="0" fontAlgn="base" hangingPunct="0">
              <a:lnSpc>
                <a:spcPct val="90000"/>
              </a:lnSpc>
              <a:spcBef>
                <a:spcPct val="20000"/>
              </a:spcBef>
              <a:spcAft>
                <a:spcPct val="0"/>
              </a:spcAft>
              <a:defRPr sz="2400">
                <a:solidFill>
                  <a:schemeClr val="tx1"/>
                </a:solidFill>
                <a:latin typeface="Candara" pitchFamily="34" charset="0"/>
              </a:defRPr>
            </a:lvl7pPr>
            <a:lvl8pPr marL="3429000" indent="-228600" algn="ctr" eaLnBrk="0" fontAlgn="base" hangingPunct="0">
              <a:lnSpc>
                <a:spcPct val="90000"/>
              </a:lnSpc>
              <a:spcBef>
                <a:spcPct val="20000"/>
              </a:spcBef>
              <a:spcAft>
                <a:spcPct val="0"/>
              </a:spcAft>
              <a:defRPr sz="2400">
                <a:solidFill>
                  <a:schemeClr val="tx1"/>
                </a:solidFill>
                <a:latin typeface="Candara" pitchFamily="34" charset="0"/>
              </a:defRPr>
            </a:lvl8pPr>
            <a:lvl9pPr marL="3886200" indent="-228600" algn="ctr" eaLnBrk="0" fontAlgn="base" hangingPunct="0">
              <a:lnSpc>
                <a:spcPct val="90000"/>
              </a:lnSpc>
              <a:spcBef>
                <a:spcPct val="20000"/>
              </a:spcBef>
              <a:spcAft>
                <a:spcPct val="0"/>
              </a:spcAft>
              <a:defRPr sz="2400">
                <a:solidFill>
                  <a:schemeClr val="tx1"/>
                </a:solidFill>
                <a:latin typeface="Candara" pitchFamily="34" charset="0"/>
              </a:defRPr>
            </a:lvl9pPr>
          </a:lstStyle>
          <a:p>
            <a:pPr algn="ctr" eaLnBrk="1" fontAlgn="base" hangingPunct="1">
              <a:lnSpc>
                <a:spcPct val="90000"/>
              </a:lnSpc>
              <a:spcBef>
                <a:spcPct val="20000"/>
              </a:spcBef>
              <a:spcAft>
                <a:spcPct val="0"/>
              </a:spcAft>
            </a:pPr>
            <a:r>
              <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rPr>
              <a:t>Your partner tells you how special you are and how much they care about you.</a:t>
            </a:r>
          </a:p>
        </p:txBody>
      </p:sp>
    </p:spTree>
    <p:custDataLst>
      <p:tags r:id="rId1"/>
    </p:custDataLst>
    <p:extLst>
      <p:ext uri="{BB962C8B-B14F-4D97-AF65-F5344CB8AC3E}">
        <p14:creationId xmlns:p14="http://schemas.microsoft.com/office/powerpoint/2010/main" val="261378249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3|0.3|1.4"/>
</p:tagLst>
</file>

<file path=ppt/tags/tag10.xml><?xml version="1.0" encoding="utf-8"?>
<p:tagLst xmlns:a="http://schemas.openxmlformats.org/drawingml/2006/main" xmlns:r="http://schemas.openxmlformats.org/officeDocument/2006/relationships" xmlns:p="http://schemas.openxmlformats.org/presentationml/2006/main">
  <p:tag name="TIMING" val="|0.3|0.3|1.4"/>
</p:tagLst>
</file>

<file path=ppt/tags/tag11.xml><?xml version="1.0" encoding="utf-8"?>
<p:tagLst xmlns:a="http://schemas.openxmlformats.org/drawingml/2006/main" xmlns:r="http://schemas.openxmlformats.org/officeDocument/2006/relationships" xmlns:p="http://schemas.openxmlformats.org/presentationml/2006/main">
  <p:tag name="TIMING" val="|0.3|0.3|1.4"/>
</p:tagLst>
</file>

<file path=ppt/tags/tag12.xml><?xml version="1.0" encoding="utf-8"?>
<p:tagLst xmlns:a="http://schemas.openxmlformats.org/drawingml/2006/main" xmlns:r="http://schemas.openxmlformats.org/officeDocument/2006/relationships" xmlns:p="http://schemas.openxmlformats.org/presentationml/2006/main">
  <p:tag name="TIMING" val="|0.3|0.3|1.4"/>
</p:tagLst>
</file>

<file path=ppt/tags/tag13.xml><?xml version="1.0" encoding="utf-8"?>
<p:tagLst xmlns:a="http://schemas.openxmlformats.org/drawingml/2006/main" xmlns:r="http://schemas.openxmlformats.org/officeDocument/2006/relationships" xmlns:p="http://schemas.openxmlformats.org/presentationml/2006/main">
  <p:tag name="TIMING" val="|0.3|0.3|1.4"/>
</p:tagLst>
</file>

<file path=ppt/tags/tag14.xml><?xml version="1.0" encoding="utf-8"?>
<p:tagLst xmlns:a="http://schemas.openxmlformats.org/drawingml/2006/main" xmlns:r="http://schemas.openxmlformats.org/officeDocument/2006/relationships" xmlns:p="http://schemas.openxmlformats.org/presentationml/2006/main">
  <p:tag name="TIMING" val="|0.3|0.3|1.4"/>
</p:tagLst>
</file>

<file path=ppt/tags/tag15.xml><?xml version="1.0" encoding="utf-8"?>
<p:tagLst xmlns:a="http://schemas.openxmlformats.org/drawingml/2006/main" xmlns:r="http://schemas.openxmlformats.org/officeDocument/2006/relationships" xmlns:p="http://schemas.openxmlformats.org/presentationml/2006/main">
  <p:tag name="TIMING" val="|0.3|0.3|1.4"/>
</p:tagLst>
</file>

<file path=ppt/tags/tag16.xml><?xml version="1.0" encoding="utf-8"?>
<p:tagLst xmlns:a="http://schemas.openxmlformats.org/drawingml/2006/main" xmlns:r="http://schemas.openxmlformats.org/officeDocument/2006/relationships" xmlns:p="http://schemas.openxmlformats.org/presentationml/2006/main">
  <p:tag name="TIMING" val="|0.3|0.3|1.4"/>
</p:tagLst>
</file>

<file path=ppt/tags/tag17.xml><?xml version="1.0" encoding="utf-8"?>
<p:tagLst xmlns:a="http://schemas.openxmlformats.org/drawingml/2006/main" xmlns:r="http://schemas.openxmlformats.org/officeDocument/2006/relationships" xmlns:p="http://schemas.openxmlformats.org/presentationml/2006/main">
  <p:tag name="TIMING" val="|0.3|0.3|1.4"/>
</p:tagLst>
</file>

<file path=ppt/tags/tag18.xml><?xml version="1.0" encoding="utf-8"?>
<p:tagLst xmlns:a="http://schemas.openxmlformats.org/drawingml/2006/main" xmlns:r="http://schemas.openxmlformats.org/officeDocument/2006/relationships" xmlns:p="http://schemas.openxmlformats.org/presentationml/2006/main">
  <p:tag name="TIMING" val="|0.3|0.3|1.4"/>
</p:tagLst>
</file>

<file path=ppt/tags/tag19.xml><?xml version="1.0" encoding="utf-8"?>
<p:tagLst xmlns:a="http://schemas.openxmlformats.org/drawingml/2006/main" xmlns:r="http://schemas.openxmlformats.org/officeDocument/2006/relationships" xmlns:p="http://schemas.openxmlformats.org/presentationml/2006/main">
  <p:tag name="TIMING" val="|0.3|0.3|1.4"/>
</p:tagLst>
</file>

<file path=ppt/tags/tag2.xml><?xml version="1.0" encoding="utf-8"?>
<p:tagLst xmlns:a="http://schemas.openxmlformats.org/drawingml/2006/main" xmlns:r="http://schemas.openxmlformats.org/officeDocument/2006/relationships" xmlns:p="http://schemas.openxmlformats.org/presentationml/2006/main">
  <p:tag name="TIMING" val="|0.3|0.3|1.4"/>
</p:tagLst>
</file>

<file path=ppt/tags/tag20.xml><?xml version="1.0" encoding="utf-8"?>
<p:tagLst xmlns:a="http://schemas.openxmlformats.org/drawingml/2006/main" xmlns:r="http://schemas.openxmlformats.org/officeDocument/2006/relationships" xmlns:p="http://schemas.openxmlformats.org/presentationml/2006/main">
  <p:tag name="TIMING" val="|0.3|0.3|1.4"/>
</p:tagLst>
</file>

<file path=ppt/tags/tag3.xml><?xml version="1.0" encoding="utf-8"?>
<p:tagLst xmlns:a="http://schemas.openxmlformats.org/drawingml/2006/main" xmlns:r="http://schemas.openxmlformats.org/officeDocument/2006/relationships" xmlns:p="http://schemas.openxmlformats.org/presentationml/2006/main">
  <p:tag name="TIMING" val="|0.3|0.3|1.4"/>
</p:tagLst>
</file>

<file path=ppt/tags/tag4.xml><?xml version="1.0" encoding="utf-8"?>
<p:tagLst xmlns:a="http://schemas.openxmlformats.org/drawingml/2006/main" xmlns:r="http://schemas.openxmlformats.org/officeDocument/2006/relationships" xmlns:p="http://schemas.openxmlformats.org/presentationml/2006/main">
  <p:tag name="TIMING" val="|0.3|0.3|1.4"/>
</p:tagLst>
</file>

<file path=ppt/tags/tag5.xml><?xml version="1.0" encoding="utf-8"?>
<p:tagLst xmlns:a="http://schemas.openxmlformats.org/drawingml/2006/main" xmlns:r="http://schemas.openxmlformats.org/officeDocument/2006/relationships" xmlns:p="http://schemas.openxmlformats.org/presentationml/2006/main">
  <p:tag name="TIMING" val="|0.3|0.3|1.4"/>
</p:tagLst>
</file>

<file path=ppt/tags/tag6.xml><?xml version="1.0" encoding="utf-8"?>
<p:tagLst xmlns:a="http://schemas.openxmlformats.org/drawingml/2006/main" xmlns:r="http://schemas.openxmlformats.org/officeDocument/2006/relationships" xmlns:p="http://schemas.openxmlformats.org/presentationml/2006/main">
  <p:tag name="TIMING" val="|0.3|0.3|1.4"/>
</p:tagLst>
</file>

<file path=ppt/tags/tag7.xml><?xml version="1.0" encoding="utf-8"?>
<p:tagLst xmlns:a="http://schemas.openxmlformats.org/drawingml/2006/main" xmlns:r="http://schemas.openxmlformats.org/officeDocument/2006/relationships" xmlns:p="http://schemas.openxmlformats.org/presentationml/2006/main">
  <p:tag name="TIMING" val="|0.3|0.3|1.4"/>
</p:tagLst>
</file>

<file path=ppt/tags/tag8.xml><?xml version="1.0" encoding="utf-8"?>
<p:tagLst xmlns:a="http://schemas.openxmlformats.org/drawingml/2006/main" xmlns:r="http://schemas.openxmlformats.org/officeDocument/2006/relationships" xmlns:p="http://schemas.openxmlformats.org/presentationml/2006/main">
  <p:tag name="TIMING" val="|0.3|0.3|1.4"/>
</p:tagLst>
</file>

<file path=ppt/tags/tag9.xml><?xml version="1.0" encoding="utf-8"?>
<p:tagLst xmlns:a="http://schemas.openxmlformats.org/drawingml/2006/main" xmlns:r="http://schemas.openxmlformats.org/officeDocument/2006/relationships" xmlns:p="http://schemas.openxmlformats.org/presentationml/2006/main">
  <p:tag name="TIMING" val="|0.3|0.3|1.4"/>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80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ctr" defTabSz="914400" rtl="0" eaLnBrk="1" fontAlgn="base" latinLnBrk="0" hangingPunct="1">
          <a:lnSpc>
            <a:spcPct val="90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latin typeface="Candara" pitchFamily="34" charset="0"/>
          </a:defRPr>
        </a:defPPr>
      </a:lstStyle>
    </a:spDef>
    <a:lnDef>
      <a:spPr bwMode="auto">
        <a:xfrm>
          <a:off x="0" y="0"/>
          <a:ext cx="1" cy="1"/>
        </a:xfrm>
        <a:custGeom>
          <a:avLst/>
          <a:gdLst/>
          <a:ahLst/>
          <a:cxnLst/>
          <a:rect l="0" t="0" r="0" b="0"/>
          <a:pathLst/>
        </a:custGeom>
        <a:solidFill>
          <a:srgbClr val="0080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ctr" defTabSz="914400" rtl="0" eaLnBrk="1" fontAlgn="base" latinLnBrk="0" hangingPunct="1">
          <a:lnSpc>
            <a:spcPct val="90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latin typeface="Candar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12247</TotalTime>
  <Words>807</Words>
  <Application>Microsoft Office PowerPoint</Application>
  <PresentationFormat>On-screen Show (4:3)</PresentationFormat>
  <Paragraphs>70</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The Relationship Spectrum</vt:lpstr>
      <vt:lpstr>The Relationship Spectrum</vt:lpstr>
      <vt:lpstr>The Relationship Spectrum</vt:lpstr>
      <vt:lpstr>The Relationship Spectrum</vt:lpstr>
      <vt:lpstr>The Relationship Spectrum</vt:lpstr>
      <vt:lpstr>The Relationship Spectrum</vt:lpstr>
      <vt:lpstr>The Relationship Spectrum</vt:lpstr>
      <vt:lpstr>The Relationship Spectrum</vt:lpstr>
      <vt:lpstr>The Relationship Spectrum</vt:lpstr>
      <vt:lpstr>The Relationship Spectrum</vt:lpstr>
      <vt:lpstr>The Relationship Spectrum</vt:lpstr>
      <vt:lpstr>The Relationship Spectrum</vt:lpstr>
      <vt:lpstr>The Relationship Spectrum</vt:lpstr>
      <vt:lpstr>The Relationship Spectrum</vt:lpstr>
      <vt:lpstr>The Relationship Spectrum</vt:lpstr>
      <vt:lpstr>The Relationship Spectrum</vt:lpstr>
      <vt:lpstr>The Relationship Spectrum</vt:lpstr>
      <vt:lpstr>The Relationship Spectrum</vt:lpstr>
      <vt:lpstr>The Relationship Spectrum</vt:lpstr>
      <vt:lpstr>The Relationship Spectrum</vt:lpstr>
    </vt:vector>
  </TitlesOfParts>
  <Company>Nationwide Children's Hospital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Relationship Spectrum Activity</dc:title>
  <dc:creator>Tully, Caitlin</dc:creator>
  <cp:lastModifiedBy>Tully, Caitlin</cp:lastModifiedBy>
  <cp:revision>12</cp:revision>
  <cp:lastPrinted>2015-03-02T20:46:05Z</cp:lastPrinted>
  <dcterms:created xsi:type="dcterms:W3CDTF">2015-02-27T14:27:01Z</dcterms:created>
  <dcterms:modified xsi:type="dcterms:W3CDTF">2015-06-30T19:30:03Z</dcterms:modified>
</cp:coreProperties>
</file>